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5143500" type="screen16x9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 varScale="1">
        <p:scale>
          <a:sx n="88" d="100"/>
          <a:sy n="88" d="100"/>
        </p:scale>
        <p:origin x="-87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A322-D1CE-41A1-AA7E-5ED07F34041E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B6727-DC73-4615-96FF-8701F1EE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B6727-DC73-4615-96FF-8701F1EEB9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3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8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7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4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8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3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0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C321C-80AA-420F-B529-1D3EEC5485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0B8F-C2E9-4D5B-ADF1-3C5CA5AE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3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6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7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7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r>
              <a:rPr lang="en-CA" sz="2000" dirty="0"/>
              <a:t>Where is your full time or seasonal residence in the Town of Blue Mountains?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4419582"/>
              </p:ext>
            </p:extLst>
          </p:nvPr>
        </p:nvGraphicFramePr>
        <p:xfrm>
          <a:off x="4495800" y="6667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5800" y="6667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00151"/>
            <a:ext cx="4114800" cy="32765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Clarksburg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err="1" smtClean="0"/>
              <a:t>Craigleith</a:t>
            </a:r>
            <a:endParaRPr lang="en-US" sz="20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err="1" smtClean="0"/>
              <a:t>Heathcote</a:t>
            </a:r>
            <a:endParaRPr lang="en-US" sz="20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Lora Bay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Ravenna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err="1" smtClean="0"/>
              <a:t>Thornbury</a:t>
            </a:r>
            <a:endParaRPr lang="en-US" sz="20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Other</a:t>
            </a:r>
          </a:p>
        </p:txBody>
      </p:sp>
      <p:grpSp>
        <p:nvGrpSpPr>
          <p:cNvPr id="10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9" name="RCFill" hidden="1"/>
            <p:cNvSpPr/>
            <p:nvPr/>
          </p:nvSpPr>
          <p:spPr>
            <a:xfrm>
              <a:off x="190500" y="6388100"/>
              <a:ext cx="1673013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65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01346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98972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The current Town staff pay scale sees them paid at the 52% percentile of </a:t>
            </a:r>
            <a:r>
              <a:rPr lang="en-US" sz="2000" dirty="0" smtClean="0"/>
              <a:t>the comparator </a:t>
            </a:r>
            <a:r>
              <a:rPr lang="en-US" sz="2000" dirty="0"/>
              <a:t>group. Town staff should be paid at the average rate for </a:t>
            </a:r>
            <a:r>
              <a:rPr lang="en-US" sz="2000" dirty="0" smtClean="0"/>
              <a:t>comparator communities </a:t>
            </a:r>
            <a:r>
              <a:rPr lang="en-US" sz="2000" dirty="0"/>
              <a:t>and amounts above that should be performance-based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37434048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57350"/>
            <a:ext cx="4114800" cy="2937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053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24491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67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68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Over the last 10 years the town has increased its population by 50%. So has the staffing at Town Hall.  This is an appropriate increase</a:t>
            </a:r>
            <a:r>
              <a:rPr lang="en-CA" sz="2800" dirty="0"/>
              <a:t>.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53217334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75968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69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6731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The Town increase in taxes for 2019 is 3% - this is an acceptable amount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27082013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76351"/>
            <a:ext cx="4114800" cy="3318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2508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Where would you prefer to see your tax money spent? (pick three)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57787985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76351"/>
            <a:ext cx="4114800" cy="3318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Community facility hub(s)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Staff resources at the town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Infrastructure upgrades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Health care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Environment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Town beautification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Library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Transit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Biking trails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Other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5029200" y="37147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35800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Town Library expansion should be incorporated into overall growth demands for community hub(s)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07351582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76351"/>
            <a:ext cx="4114800" cy="3318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24491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67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24959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6572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Short Term Accommodations are managed responsibly and the owners held sufficiently accountable for noise and other nuisances caused by their renters?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388793"/>
              </p:ext>
            </p:extLst>
          </p:nvPr>
        </p:nvGraphicFramePr>
        <p:xfrm>
          <a:off x="4572000" y="1291828"/>
          <a:ext cx="4508500" cy="380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291828"/>
                        <a:ext cx="4508500" cy="3804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  <a:endParaRPr lang="en-US" sz="2800" dirty="0" smtClean="0"/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01707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70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73729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6572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Health care and a lack of doctors in the area is an issue for me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33643605"/>
              </p:ext>
            </p:extLst>
          </p:nvPr>
        </p:nvGraphicFramePr>
        <p:xfrm>
          <a:off x="4572000" y="1291828"/>
          <a:ext cx="4508500" cy="380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291828"/>
                        <a:ext cx="4508500" cy="3804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75968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69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2408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6572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The town should spend tax dollars attracting and retaining primary care professionals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3681161"/>
              </p:ext>
            </p:extLst>
          </p:nvPr>
        </p:nvGraphicFramePr>
        <p:xfrm>
          <a:off x="4572000" y="1291828"/>
          <a:ext cx="4508500" cy="380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291828"/>
                        <a:ext cx="4508500" cy="3804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50229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68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72666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34400" cy="1146572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The town should provide subsidized day care facilities to attract and retain more young families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21754184"/>
              </p:ext>
            </p:extLst>
          </p:nvPr>
        </p:nvGraphicFramePr>
        <p:xfrm>
          <a:off x="4572000" y="1291828"/>
          <a:ext cx="4508500" cy="380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291828"/>
                        <a:ext cx="4508500" cy="3804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504950"/>
            <a:ext cx="4114800" cy="30896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4876800" y="33337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75968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69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12203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34400" cy="1146572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Are you aware of the significant capital costs associated with water related infrastructure projects coming in the next couple of years?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95733612"/>
              </p:ext>
            </p:extLst>
          </p:nvPr>
        </p:nvGraphicFramePr>
        <p:xfrm>
          <a:off x="4572000" y="1291828"/>
          <a:ext cx="4508500" cy="380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291828"/>
                        <a:ext cx="4508500" cy="3804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ResponseCounter" hidden="1"/>
          <p:cNvGrpSpPr/>
          <p:nvPr>
            <p:custDataLst>
              <p:tags r:id="rId4"/>
            </p:custDataLst>
          </p:nvPr>
        </p:nvGrpSpPr>
        <p:grpSpPr>
          <a:xfrm>
            <a:off x="228600" y="47053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01707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70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809750"/>
            <a:ext cx="4114800" cy="27848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News to me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04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r>
              <a:rPr lang="en-CA" sz="2000" dirty="0"/>
              <a:t>Are you a full-time or seasonal resident of the Town of Blue Mountains?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22859545"/>
              </p:ext>
            </p:extLst>
          </p:nvPr>
        </p:nvGraphicFramePr>
        <p:xfrm>
          <a:off x="4570288" y="1285875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0288" y="1285875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Full-Time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Seasonal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2960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34400" cy="1451372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/>
              <a:t>In the past couple of years, the BMRA held a Barn Dance to raise money for its operations and to support two local charities. What fundraiser should the BMRA consider in the future?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86126008"/>
              </p:ext>
            </p:extLst>
          </p:nvPr>
        </p:nvGraphicFramePr>
        <p:xfrm>
          <a:off x="4572000" y="1291828"/>
          <a:ext cx="4508500" cy="380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Chart" r:id="rId8" imgW="4572235" imgH="5143617" progId="MSGraph.Chart.8">
                  <p:embed followColorScheme="full"/>
                </p:oleObj>
              </mc:Choice>
              <mc:Fallback>
                <p:oleObj name="Chart" r:id="rId8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0" y="1291828"/>
                        <a:ext cx="4508500" cy="3804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ResponseCounter" hidden="1"/>
          <p:cNvGrpSpPr/>
          <p:nvPr>
            <p:custDataLst>
              <p:tags r:id="rId4"/>
            </p:custDataLst>
          </p:nvPr>
        </p:nvGrpSpPr>
        <p:grpSpPr>
          <a:xfrm>
            <a:off x="228600" y="47053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75968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69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962150"/>
            <a:ext cx="4114800" cy="26324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Dinner Dance/Barn Dance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Trivia Night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Raffle Tickets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Local Concert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Dinner &amp; Keynote Speaker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3245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r>
              <a:rPr lang="en-CA" sz="2000" dirty="0"/>
              <a:t>Are you a member of Blue Mountain Ratepayer’s Association?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74525320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2594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pPr lvl="0"/>
            <a:r>
              <a:rPr lang="en-CA" sz="2000" dirty="0"/>
              <a:t>How long have you resided or been a seasonal resident, in the Town of Blue Mountains?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210202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0-3 years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4-6 years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7-10 years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Over 10 years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310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pPr lvl="0"/>
            <a:r>
              <a:rPr lang="en-CA" sz="2000" dirty="0"/>
              <a:t>I am happy with the way the new Town Council is handling business so far?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76585571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76351"/>
            <a:ext cx="4114800" cy="3318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53184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72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50483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The Sustainable Path encourages alignment of municipal partners along the coastal route and so we should explore shared services efficiencies?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54001683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724491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67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251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I am comfortable with the way development is being managed in the Town of Blue Mountains?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66411394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52549"/>
            <a:ext cx="4114800" cy="324207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Neither agree nor disagree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Strongly agree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786544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4779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The most important current priorities for the Town Council should be </a:t>
            </a:r>
            <a:r>
              <a:rPr lang="en-CA" sz="2000" dirty="0" smtClean="0"/>
              <a:t>…?</a:t>
            </a:r>
            <a:br>
              <a:rPr lang="en-CA" sz="2000" dirty="0" smtClean="0"/>
            </a:br>
            <a:r>
              <a:rPr lang="en-CA" sz="2000" dirty="0" smtClean="0"/>
              <a:t>(</a:t>
            </a:r>
            <a:r>
              <a:rPr lang="en-CA" sz="2000" dirty="0"/>
              <a:t>Pick 3)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60919711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276351"/>
            <a:ext cx="4267200" cy="3318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Reduction of our tax burden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Arranging for attainable housing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Budget management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Rightsizing staff compliment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Tackling the STA issue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Managing development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Improving trust levels at Town Hall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Improving transportation services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A better deal from the County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Other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5105400" y="32575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21333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lvl="0" algn="l"/>
            <a:r>
              <a:rPr lang="en-CA" sz="2000" dirty="0"/>
              <a:t>The current level of communication from Town Council is…?</a:t>
            </a:r>
            <a:endParaRPr lang="en-US" sz="2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41167740"/>
              </p:ext>
            </p:extLst>
          </p:nvPr>
        </p:nvGraphicFramePr>
        <p:xfrm>
          <a:off x="4508500" y="1238250"/>
          <a:ext cx="4572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Chart" r:id="rId7" imgW="4572235" imgH="5143617" progId="MSGraph.Chart.8">
                  <p:embed followColorScheme="full"/>
                </p:oleObj>
              </mc:Choice>
              <mc:Fallback>
                <p:oleObj name="Chart" r:id="rId7" imgW="4572235" imgH="514361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238250"/>
                        <a:ext cx="4572000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1276351"/>
            <a:ext cx="4038600" cy="331827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Too little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Just about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Too much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dirty="0" smtClean="0"/>
              <a:t>No opinion </a:t>
            </a:r>
          </a:p>
        </p:txBody>
      </p:sp>
      <p:grpSp>
        <p:nvGrpSpPr>
          <p:cNvPr id="5" name="ResponseCounter" hidden="1"/>
          <p:cNvGrpSpPr/>
          <p:nvPr>
            <p:custDataLst>
              <p:tags r:id="rId5"/>
            </p:custDataLst>
          </p:nvPr>
        </p:nvGrpSpPr>
        <p:grpSpPr>
          <a:xfrm>
            <a:off x="228600" y="469265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1827445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71 of 150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723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EXPANDSHOWBAR" val="True"/>
  <p:tag name="TASKPANEKEY" val="1825ae51-6e83-4e00-92c6-2661c3761496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3"/>
  <p:tag name="SLIDEGUID" val="E0D939537AC94D2EA05857D1F74A3EA1"/>
  <p:tag name="QUESTIONALIAS" val="Are you a member of Blue Mountain Ratepayer’s Association?"/>
  <p:tag name="ANSWERSALIAS" val="Yes|smicln|No"/>
  <p:tag name="RESPONSESGATHERED" val="True"/>
  <p:tag name="TOTALRESPONSES" val="71"/>
  <p:tag name="RESPONSECOUNT" val="71"/>
  <p:tag name="SLICED" val="False"/>
  <p:tag name="RESPONSES" val="1;1;1;1;1;1;1;1;1;1;1;1;1;1;1;1;1;1;1;2;1;2;1;1;1;1;2;1;1;1;1;1;2;1;1;1;2;2;1;1;1;1;2;1;1;1;1;1;1;1;1;1;2;1;1;1;1;1;1;1;2;1;1;1;1;1;1;1;1;1;1;"/>
  <p:tag name="CHARTSTRINGSTD" val="62 9"/>
  <p:tag name="CHARTSTRINGREV" val="9 62"/>
  <p:tag name="CHARTSTRINGSTDPER" val="0.873239436619718 0.126760563380282"/>
  <p:tag name="CHARTSTRINGREVPER" val="0.126760563380282 0.873239436619718"/>
  <p:tag name="ANONYMOUSTEMP" val="False"/>
  <p:tag name="VALUES" val="No Value|smicln|No Val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0"/>
  <p:tag name="BULLETTYPE" val="ppBulletArabicPeriod"/>
  <p:tag name="ANSWERTEXT" val="Yes&#10;N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4"/>
  <p:tag name="SLIDEGUID" val="A3C313B71DDD47F3AD9755BEFD778396"/>
  <p:tag name="QUESTIONALIAS" val="How long have you resided or been a seasonal resident, in the Town of Blue Mountains?"/>
  <p:tag name="ANSWERSALIAS" val="0-3 years|smicln|4-6 years|smicln|7-10 years|smicln|Over 10 years"/>
  <p:tag name="RESPONSESGATHERED" val="True"/>
  <p:tag name="TOTALRESPONSES" val="71"/>
  <p:tag name="RESPONSECOUNT" val="71"/>
  <p:tag name="SLICED" val="False"/>
  <p:tag name="RESPONSES" val="1;4;4;1;4;1;4;4;4;4;4;1;4;4;4;2;4;4;4;2;4;4;4;4;4;4;4;4;1;4;3;4;4;4;4;2;1;4;4;4;3;4;4;4;4;-;1;4;2;4;4;4;4;4;4;4;4;4;4;4;3;4;4;4;4;4;4;1;1;4;4;4;"/>
  <p:tag name="CHARTSTRINGSTD" val="9 4 3 55"/>
  <p:tag name="CHARTSTRINGREV" val="55 3 4 9"/>
  <p:tag name="CHARTSTRINGSTDPER" val="0.126760563380282 0.0563380281690141 0.0422535211267606 0.774647887323944"/>
  <p:tag name="CHARTSTRINGREVPER" val="0.774647887323944 0.0422535211267606 0.0563380281690141 0.126760563380282"/>
  <p:tag name="ANONYMOUSTEMP" val="False"/>
  <p:tag name="VALUES" val="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20"/>
  <p:tag name="BULLETTYPE" val="ppBulletArabicPeriod"/>
  <p:tag name="ANSWERTEXT" val="0-3 years&#10;4-6 years&#10;7-10 years&#10;Over 10 year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5"/>
  <p:tag name="SLIDEGUID" val="BDF01ABDCEBB46D58E1B30EE8D085B76"/>
  <p:tag name="QUESTIONALIAS" val="I am happy with the way the new Town Council is handling business so far?"/>
  <p:tag name="ANSWERSALIAS" val="Strongly disagree|smicln|Disagree|smicln|Neither agree nor disagree|smicln|Agree|smicln|Strongly agree|smicln|No opinion"/>
  <p:tag name="RESPONSESGATHERED" val="True"/>
  <p:tag name="TOTALRESPONSES" val="72"/>
  <p:tag name="RESPONSECOUNT" val="72"/>
  <p:tag name="SLICED" val="False"/>
  <p:tag name="RESPONSES" val="3;4;4;5;4;5;4;5;3;5;4;5;5;5;6;5;5;1;6;5;4;4;5;4;2;3;5;3;5;4;5;6;2;5;2;6;5;5;4;4;5;5;5;3;5;6;4;4;5;5;5;4;5;3;6;5;5;3;4;4;2;5;4;2;4;6;5;3;5;1;6;6;"/>
  <p:tag name="CHARTSTRINGSTD" val="2 5 8 18 30 9"/>
  <p:tag name="CHARTSTRINGREV" val="9 30 18 8 5 2"/>
  <p:tag name="CHARTSTRINGSTDPER" val="0.0277777777777778 0.0694444444444444 0.111111111111111 0.25 0.416666666666667 0.125"/>
  <p:tag name="CHARTSTRINGREVPER" val="0.125 0.416666666666667 0.25 0.111111111111111 0.0694444444444444 0.0277777777777778"/>
  <p:tag name="ANONYMOUSTEMP" val="False"/>
  <p:tag name="VALUES" val="No Value|smicln|No Value|smicln|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5AB690C5480480191F757837DA54E90"/>
  <p:tag name="SLIDEID" val="F5AB690C5480480191F757837DA54E9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ere is your full time or seasonal residence in the Town of Blue Mountains?"/>
  <p:tag name="ANSWERSALIAS" val="Clarksburg|smicln|Craigleith|smicln|Heathcote|smicln|Lora Bay|smicln|Ravenna|smicln|Thornbury|smicln|Other"/>
  <p:tag name="RESPONSESGATHERED" val="True"/>
  <p:tag name="TOTALRESPONSES" val="65"/>
  <p:tag name="RESPONSECOUNT" val="65"/>
  <p:tag name="SLICED" val="False"/>
  <p:tag name="RESPONSES" val="6;2;1;4;6;6;4;7;2;4;6;6;5;7;2;6;1;6;7;1;2;6;2;2;7;5;6;2;7;5;4;7;6;6;7;6;7;3;5;7;4;6;6;6;4;2;6;7;6;4;6;7;4;1;6;6;2;6;2;6;6;6;2;7;2;"/>
  <p:tag name="CHARTSTRINGSTD" val="4 12 1 8 4 24 12"/>
  <p:tag name="CHARTSTRINGREV" val="12 24 4 8 1 12 4"/>
  <p:tag name="CHARTSTRINGSTDPER" val="0.0615384615384615 0.184615384615385 0.0153846153846154 0.123076923076923 0.0615384615384615 0.369230769230769 0.184615384615385"/>
  <p:tag name="CHARTSTRINGREVPER" val="0.184615384615385 0.369230769230769 0.0615384615384615 0.123076923076923 0.0153846153846154 0.184615384615385 0.0615384615384615"/>
  <p:tag name="ANONYMOUSTEMP" val="False"/>
  <p:tag name="VALUES" val="No Value|smicln|No Value|smicln|No Value|smicln|No Value|smicln|No Value|smicln|No Value|smicln|No Val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85"/>
  <p:tag name="FONTSIZE" val="20"/>
  <p:tag name="BULLETTYPE" val="ppBulletArabicPeriod"/>
  <p:tag name="ANSWERTEXT" val="Strongly disagree&#10;Disagree&#10;Neither agree nor disagree&#10;Agree&#10;Strongly agree&#10;No opini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6"/>
  <p:tag name="SLIDEGUID" val="22B9FC51287C4AC38618CF74CD2A1C82"/>
  <p:tag name="VALUES" val="No Value|smicln|No Value|smicln|No Value|smicln|No Value|smicln|No Value|smicln|No Value"/>
  <p:tag name="QUESTIONALIAS" val="The Sustainable Path encourages alignment of municipal partners along the coastal route and so we should explore shared services efficiencies?"/>
  <p:tag name="RESPONSESGATHERED" val="True"/>
  <p:tag name="TOTALRESPONSES" val="67"/>
  <p:tag name="RESPONSECOUNT" val="67"/>
  <p:tag name="SLICED" val="False"/>
  <p:tag name="RESPONSES" val="5;4;5;5;5;4;5;5;1;5;4;4;5;5;1;5;5;6;6;4;4;4;4;5;4;3;1;4;3;-;5;6;4;5;4;6;4;5;4;5;4;5;-;4;5;6;4;4;5;5;5;6;5;3;4;5;4;-;6;4;3;5;5;4;6;-;5;6;3;-;6;5;"/>
  <p:tag name="CHARTSTRINGSTD" val="3 0 5 22 27 10"/>
  <p:tag name="CHARTSTRINGREV" val="10 27 22 5 0 3"/>
  <p:tag name="CHARTSTRINGSTDPER" val="0.0447761194029851 0 0.0746268656716418 0.328358208955224 0.402985074626866 0.149253731343284"/>
  <p:tag name="CHARTSTRINGREVPER" val="0.149253731343284 0.402985074626866 0.328358208955224 0.0746268656716418 0 0.0447761194029851"/>
  <p:tag name="ANONYMOUSTEMP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7"/>
  <p:tag name="SLIDEGUID" val="82F107D8C5B24C998DD09E6E3B143D35"/>
  <p:tag name="QUESTIONALIAS" val="I am comfortable with the way development is being managed in the Town of Blue Mountains?"/>
  <p:tag name="VALUES" val="No Value|smicln|No Value|smicln|No Value|smicln|No Value|smicln|No Value|smicln|No Value"/>
  <p:tag name="RESPONSESGATHERED" val="True"/>
  <p:tag name="TOTALRESPONSES" val="71"/>
  <p:tag name="RESPONSECOUNT" val="71"/>
  <p:tag name="SLICED" val="False"/>
  <p:tag name="RESPONSES" val="5;3;2;2;3;4;3;5;2;2;2;2;4;2;4;1;2;3;2;2;3;4;2;-;2;3;3;2;2;4;2;3;2;4;2;1;3;1;3;3;2;2;6;1;1;1;2;3;4;1;1;1;1;1;3;2;1;5;1;1;1;2;3;1;1;2;1;4;6;1;1;1;"/>
  <p:tag name="CHARTSTRINGSTD" val="21 23 14 8 3 2"/>
  <p:tag name="CHARTSTRINGREV" val="2 3 8 14 23 21"/>
  <p:tag name="CHARTSTRINGSTDPER" val="0.295774647887324 0.323943661971831 0.197183098591549 0.112676056338028 0.0422535211267606 0.028169014084507"/>
  <p:tag name="CHARTSTRINGREVPER" val="0.028169014084507 0.0422535211267606 0.112676056338028 0.197183098591549 0.323943661971831 0.295774647887324"/>
  <p:tag name="ANONYMOUSTEMP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8"/>
  <p:tag name="SLIDEGUID" val="5A017F98AE1642D08A316E346E835D3A"/>
  <p:tag name="NUMRESPONSES" val="3"/>
  <p:tag name="QUESTIONALIAS" val="The most important current priorities for the Town Council should be …? (Pick 3)"/>
  <p:tag name="ANSWERSALIAS" val="Reduction of our tax burden|smicln|Arranging for attainable housing|smicln|Budget management|smicln|Rightsizing staff compliment|smicln|Tackling the STA issue|smicln|Managing development|smicln|Improving trust levels at Town Hall|smicln|Improving transportation services|smicln|A better deal from the County|smicln|Other"/>
  <p:tag name="VALUES" val="No Value|smicln|No Value|smicln|No Value|smicln|No Value|smicln|No Value|smicln|No Value|smicln|No Value|smicln|No Value|smicln|No Value|smicln|No Value"/>
  <p:tag name="RESPONSESGATHERED" val="True"/>
  <p:tag name="TOTALRESPONSES" val="71"/>
  <p:tag name="RESPONSECOUNT" val="71"/>
  <p:tag name="SLICED" val="False"/>
  <p:tag name="RESPONSES" val="385;419;649;852;987;85;489;62;695;613;196;963;862;465;6;862;986;152;965;162;312;268;652;6;65;963;852;691;469;369;961;165;812;269;675;816;106;762;682;749;862;962;291;27;963;125;694;52;912;963;862;52;-;863;632;826;246;961;81;196;769;682;951;536;6;-;621;519;382;716;986;4;861;"/>
  <p:tag name="CHARTSTRINGSTD" val="23 29 12 9 18 49 7 22 28 1"/>
  <p:tag name="CHARTSTRINGREV" val="1 28 22 7 49 18 9 12 29 23"/>
  <p:tag name="CHARTSTRINGSTDPER" val="0.323943661971831 0.408450704225352 0.169014084507042 0.126760563380282 0.253521126760563 0.690140845070423 0.0985915492957746 0.309859154929577 0.394366197183099 0.0140845070422535"/>
  <p:tag name="CHARTSTRINGREVPER" val="0.0140845070422535 0.394366197183099 0.309859154929577 0.0985915492957746 0.690140845070423 0.253521126760563 0.126760563380282 0.169014084507042 0.408450704225352 0.323943661971831"/>
  <p:tag name="ANONYMOUSTEMP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57"/>
  <p:tag name="FONTSIZE" val="20"/>
  <p:tag name="BULLETTYPE" val="ppBulletArabicPeriod"/>
  <p:tag name="ANSWERTEXT" val="Reduction of our tax burden&#10;Arranging for attainable housing&#10;Budget management&#10;Rightsizing staff compliment&#10;Tackling the STA issue&#10;Managing development&#10;Improving trust levels at Town Hall&#10;Improving transportation services&#10;A better deal from the County&#10;Other"/>
  <p:tag name="OLDNUMANSWERS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3"/>
  <p:tag name="SLIDEORDER" val="9"/>
  <p:tag name="SLIDEGUID" val="928A2D3ACC684EB684C925066B8761E7"/>
  <p:tag name="QUESTIONALIAS" val="The current level of communication from Town Council is…?"/>
  <p:tag name="ANSWERSALIAS" val="Too little|smicln| |smicln|Just about right|smicln| |smicln|Too much|smicln|No opinion "/>
  <p:tag name="VALUES" val="No Value|smicln|No Value|smicln|No Value|smicln|No Value|smicln|No Value|smicln|No Value"/>
  <p:tag name="RESPONSESGATHERED" val="True"/>
  <p:tag name="TOTALRESPONSES" val="71"/>
  <p:tag name="RESPONSECOUNT" val="71"/>
  <p:tag name="SLICED" val="False"/>
  <p:tag name="RESPONSES" val="1;3;3;3;2;3;3;3;1;3;3;3;3;3;3;1;3;3;3;3;32;3;4;-;5;1;3;3;3;3;3;6;4;3;2;1;3;3;3;2;3;3;3;6;1;6;1;6;1;1;6;3;1;3;3;3;13;1;3;3;-;2;3;1;3;3;3;1;3;1;2;1;1;"/>
  <p:tag name="CHARTSTRINGSTD" val="17 6 42 2 1 5"/>
  <p:tag name="CHARTSTRINGREV" val="5 1 2 42 6 17"/>
  <p:tag name="CHARTSTRINGSTDPER" val="0.23943661971831 0.0845070422535211 0.591549295774648 0.028169014084507 0.0140845070422535 0.0704225352112676"/>
  <p:tag name="CHARTSTRINGREVPER" val="0.0704225352112676 0.0140845070422535 0.028169014084507 0.591549295774648 0.0845070422535211 0.23943661971831"/>
  <p:tag name="ANONYMOUSTEMP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2"/>
  <p:tag name="FONTSIZE" val="20"/>
  <p:tag name="BULLETTYPE" val="ppBulletArabicPeriod"/>
  <p:tag name="ANSWERTEXT" val="Too little&#10; &#10;Just about right&#10; &#10;Too much&#10;No opinion "/>
  <p:tag name="OLDNUMANSWERS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7"/>
  <p:tag name="SLIDEGUID" val="0198642B782044F691BCA8AE9E1ADD08"/>
  <p:tag name="QUESTIONALIAS" val="The current Town staff pay scale sees them paid at the 52% percentile of the comparator group. Town staff should be paid at the average rate for comparator communities and amounts above that should be performance-based."/>
  <p:tag name="VALUES" val="No Value|smicln|No Value|smicln|No Value|smicln|No Value|smicln|No Value|smicln|No Value"/>
  <p:tag name="RESPONSESGATHERED" val="True"/>
  <p:tag name="TOTALRESPONSES" val="67"/>
  <p:tag name="RESPONSECOUNT" val="67"/>
  <p:tag name="SLICED" val="False"/>
  <p:tag name="RESPONSES" val="5;5;4;4;4;4;5;-;-;4;3;5;4;5;-;4;1;3;4;4;3;2;4;-;4;4;4;3;2;4;5;4;4;5;2;1;4;4;4;4;5;4;1;4;5;-;2;3;4;5;6;6;5;1;4;3;4;5;1;4;5;5;4;2;1;2;5;-;5;2;2;1;-;3;"/>
  <p:tag name="CHARTSTRINGSTD" val="7 8 7 27 16 2"/>
  <p:tag name="CHARTSTRINGREV" val="2 16 27 7 8 7"/>
  <p:tag name="CHARTSTRINGSTDPER" val="0.104477611940299 0.119402985074627 0.104477611940299 0.402985074626866 0.238805970149254 0.0298507462686567"/>
  <p:tag name="CHARTSTRINGREVPER" val="0.0298507462686567 0.238805970149254 0.402985074626866 0.104477611940299 0.119402985074627 0.104477611940299"/>
  <p:tag name="ANONYMOUSTEMP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7"/>
  <p:tag name="TEXTLENGTH" val="64"/>
  <p:tag name="FONTSIZE" val="20"/>
  <p:tag name="BULLETTYPE" val="ppBulletArabicPeriod"/>
  <p:tag name="ANSWERTEXT" val="Clarksburg&#10;Craigleith&#10;Heathcote&#10;Lora Bay&#10;Ravenna&#10;Thornbury&#10;Oth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8"/>
  <p:tag name="SLIDEGUID" val="9434AA7D33744A4BB6CCB3030770C4B7"/>
  <p:tag name="QUESTIONALIAS" val="Over the last 10 years the town has increased its population by 50%. So has the staffing at Town Hall.  This is an appropriate increase."/>
  <p:tag name="VALUES" val="No Value|smicln|No Value|smicln|No Value|smicln|No Value|smicln|No Value|smicln|No Value"/>
  <p:tag name="RESPONSESGATHERED" val="True"/>
  <p:tag name="TOTALRESPONSES" val="69"/>
  <p:tag name="RESPONSECOUNT" val="69"/>
  <p:tag name="SLICED" val="False"/>
  <p:tag name="RESPONSES" val="3;1;1;4;3;4;3;5;-;2;4;3;2;2;4;3;2;6;2;2;4;1;6;4;3;3;1;4;1;3;1;4;2;2;4;1;2;2;3;1;5;2;1;2;1;-;1;3;2;1;1;2;1;4;3;-;4;4;-;2;3;3;2;2;4;4;5;2;2;2;3;1;2;-;"/>
  <p:tag name="CHARTSTRINGSTD" val="15 21 14 14 3 2"/>
  <p:tag name="CHARTSTRINGREV" val="2 3 14 14 21 15"/>
  <p:tag name="CHARTSTRINGSTDPER" val="0.217391304347826 0.304347826086957 0.202898550724638 0.202898550724638 0.0434782608695652 0.0289855072463768"/>
  <p:tag name="CHARTSTRINGREVPER" val="0.0289855072463768 0.0434782608695652 0.202898550724638 0.202898550724638 0.304347826086957 0.217391304347826"/>
  <p:tag name="ANONYMOUSTEMP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9"/>
  <p:tag name="SLIDEGUID" val="85FE3EE0163745BE9AD20D0CEDDF3AAA"/>
  <p:tag name="QUESTIONALIAS" val="The Town increase in taxes for 2019 is 3% - this is an acceptable amount"/>
  <p:tag name="VALUES" val="No Value|smicln|No Value|smicln|No Value|smicln|No Value|smicln|No Value|smicln|No Value"/>
  <p:tag name="RESPONSESGATHERED" val="True"/>
  <p:tag name="TOTALRESPONSES" val="71"/>
  <p:tag name="RESPONSECOUNT" val="71"/>
  <p:tag name="SLICED" val="False"/>
  <p:tag name="RESPONSES" val="4;2;2;4;4;4;3;5;-;2;3;4;4;4;4;3;3;3;2;1;4;2;1;2;2;2;4;2;2;3;1;2;1;2;4;2;2;2;4;2;2;2;1;2;3;4;2;1;4;3;3;2;3;2;3;4;3;2;2;3;4;4;3;-;2;4;1;2;2;6;2;1;1;-;"/>
  <p:tag name="CHARTSTRINGSTD" val="9 28 14 18 1 1"/>
  <p:tag name="CHARTSTRINGREV" val="1 1 18 14 28 9"/>
  <p:tag name="CHARTSTRINGSTDPER" val="0.126760563380282 0.394366197183099 0.197183098591549 0.253521126760563 0.0140845070422535 0.0140845070422535"/>
  <p:tag name="CHARTSTRINGREVPER" val="0.0140845070422535 0.0140845070422535 0.253521126760563 0.197183098591549 0.394366197183099 0.126760563380282"/>
  <p:tag name="ANONYMOUSTEMP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10"/>
  <p:tag name="SLIDEGUID" val="EB1AF0383A8C4F5790E4275611DD89EC"/>
  <p:tag name="QUESTIONALIAS" val="Where would you prefer to see your tax money spent? (pick three)"/>
  <p:tag name="ANSWERSALIAS" val="Community facility hub(s)|smicln|Staff resources at the town|smicln|Infrastructure upgrades|smicln|Health care|smicln|Environment|smicln|Town beautification|smicln|Library|smicln|Transit|smicln|Biking trails|smicln|Other"/>
  <p:tag name="NUMRESPONSES" val="3"/>
  <p:tag name="VALUES" val="No Value|smicln|No Value|smicln|No Value|smicln|No Value|smicln|No Value|smicln|No Value|smicln|No Value|smicln|No Value|smicln|No Value|smicln|No Value"/>
  <p:tag name="RESPONSESGATHERED" val="True"/>
  <p:tag name="TOTALRESPONSES" val="71"/>
  <p:tag name="RESPONSECOUNT" val="71"/>
  <p:tag name="SLICED" val="False"/>
  <p:tag name="RESPONSES" val="87;431;814;638;031;543;384;45;-;431;361;431;431;954;3;431;98;184;753;853;975;831;031;853;359;813;154;137;854;3;831;543;389;843;031;654;63;871;184;148;481;831;641;543;413;530;584;173;853;413;815;534;813;543;853;453;945;431;8;15;735;843;519;-;3;5;438;934;68;034;384;341;654;-;"/>
  <p:tag name="CHARTSTRINGSTD" val="31 0 47 36 27 7 7 29 8 5"/>
  <p:tag name="CHARTSTRINGREV" val="5 8 29 7 7 27 36 47 0 31"/>
  <p:tag name="CHARTSTRINGSTDPER" val="0.436619718309859 0 0.661971830985916 0.507042253521127 0.380281690140845 0.0985915492957746 0.0985915492957746 0.408450704225352 0.112676056338028 0.0704225352112676"/>
  <p:tag name="CHARTSTRINGREVPER" val="0.0704225352112676 0.112676056338028 0.408450704225352 0.0985915492957746 0.0985915492957746 0.380281690140845 0.507042253521127 0.661971830985916 0 0.436619718309859"/>
  <p:tag name="ANONYMOUSTEMP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7"/>
  <p:tag name="FONTSIZE" val="20"/>
  <p:tag name="BULLETTYPE" val="ppBulletArabicPeriod"/>
  <p:tag name="ANSWERTEXT" val="Community facility hub(s)&#10;Staff resources at the town&#10;Infrastructure upgrades&#10;Health care&#10;Environment&#10;Town beautification&#10;Library&#10;Transit&#10;Biking trails&#10;Other"/>
  <p:tag name="OLDNUMANSWERS" val="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QUESTIONALIAS" val="The Town increase in taxes for 2019 is 3% - this is an acceptable amount"/>
  <p:tag name="SLIDEORDER" val="10"/>
  <p:tag name="SLIDEGUID" val="A93B2C65007A42E0A0E714AB9746470D"/>
  <p:tag name="VALUES" val="No Value|smicln|No Value|smicln|No Value|smicln|No Value|smicln|No Value|smicln|No Value"/>
  <p:tag name="RESPONSESGATHERED" val="True"/>
  <p:tag name="TOTALRESPONSES" val="67"/>
  <p:tag name="RESPONSECOUNT" val="67"/>
  <p:tag name="SLICED" val="False"/>
  <p:tag name="RESPONSES" val="4;2;4;1;5;4;5;-;-;5;5;5;4;5;5;5;4;1;3;6;5;2;4;-;-;4;4;5;2;3;4;6;3;4;4;5;1;4;6;4;5;4;5;4;5;6;2;4;1;5;5;2;5;4;4;-;3;5;2;3;5;4;4;-;6;4;5;1;3;1;5;-;2;2;"/>
  <p:tag name="CHARTSTRINGSTD" val="6 8 6 21 21 5"/>
  <p:tag name="CHARTSTRINGREV" val="5 21 21 6 8 6"/>
  <p:tag name="CHARTSTRINGSTDPER" val="0.0895522388059701 0.119402985074627 0.0895522388059701 0.313432835820896 0.313432835820896 0.0746268656716418"/>
  <p:tag name="CHARTSTRINGREVPER" val="0.0746268656716418 0.313432835820896 0.313432835820896 0.0895522388059701 0.119402985074627 0.0895522388059701"/>
  <p:tag name="ANONYMOUSTEMP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11"/>
  <p:tag name="SLIDEGUID" val="59A178E5E1D14E24B7AA481FD1E50DC4"/>
  <p:tag name="QUESTIONALIAS" val="Short Term Accommodations are managed responsibly and the owners held sufficiently accountable for noise and other nuisances caused by their renters?"/>
  <p:tag name="VALUES" val="No Value|smicln|No Value|smicln|No Value|smicln|No Value|smicln|No Value|smicln|No Value"/>
  <p:tag name="RESPONSESGATHERED" val="True"/>
  <p:tag name="TOTALRESPONSES" val="70"/>
  <p:tag name="RESPONSECOUNT" val="70"/>
  <p:tag name="SLICED" val="False"/>
  <p:tag name="RESPONSES" val="5;1;4;1;2;2;3;-;-;1;6;2;4;1;1;2;2;1;4;6;3;1;1;1;1;1;2;2;2;5;1;4;5;6;5;1;6;6;2;1;2;1;5;1;1;1;2;3;2;1;1;5;1;6;2;1;2;5;1;1;1;6;2;-;1;2;1;2;6;1;2;-;6;4;"/>
  <p:tag name="CHARTSTRINGSTD" val="28 18 3 5 7 9"/>
  <p:tag name="CHARTSTRINGREV" val="9 7 5 3 18 28"/>
  <p:tag name="CHARTSTRINGSTDPER" val="0.4 0.257142857142857 0.0428571428571429 0.0714285714285714 0.1 0.128571428571429"/>
  <p:tag name="CHARTSTRINGREVPER" val="0.128571428571429 0.1 0.0714285714285714 0.0428571428571429 0.257142857142857 0.4"/>
  <p:tag name="ANONYMOUSTEMP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2"/>
  <p:tag name="SLIDEGUID" val="50C1D663056444C99B12A79AB11D7288"/>
  <p:tag name="QUESTIONALIAS" val="Are you a full-time or seasonal resident of the Town of Blue Mountains?"/>
  <p:tag name="ANSWERSALIAS" val="Full-Time|smicln|Seasonal"/>
  <p:tag name="RESPONSESGATHERED" val="True"/>
  <p:tag name="TOTALRESPONSES" val="71"/>
  <p:tag name="RESPONSECOUNT" val="71"/>
  <p:tag name="SLICED" val="False"/>
  <p:tag name="RESPONSES" val="1;1;1;1;1;1;1;1;2;1;1;1;2;1;2;1;1;1;1;1;2;1;1;1;1;1;1;1;1;2;1;1;1;1;1;1;1;1;2;1;1;1;1;1;1;1;1;1;1;1;1;1;1;1;1;1;1;2;1;1;1;1;1;1;1;1;1;2;1;1;1;"/>
  <p:tag name="CHARTSTRINGSTD" val="63 8"/>
  <p:tag name="CHARTSTRINGREV" val="8 63"/>
  <p:tag name="CHARTSTRINGSTDPER" val="0.887323943661972 0.112676056338028"/>
  <p:tag name="CHARTSTRINGREVPER" val="0.112676056338028 0.887323943661972"/>
  <p:tag name="ANONYMOUSTEMP" val="False"/>
  <p:tag name="VALUES" val="No Value|smicln|No Val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12"/>
  <p:tag name="SLIDEGUID" val="3EC9F1EC9EA54D0480C0E6467997A7A3"/>
  <p:tag name="QUESTIONALIAS" val="Health care and a lack of doctors in the area is an issue for me"/>
  <p:tag name="VALUES" val="No Value|smicln|No Value|smicln|No Value|smicln|No Value|smicln|No Value|smicln|No Value"/>
  <p:tag name="RESPONSESGATHERED" val="True"/>
  <p:tag name="TOTALRESPONSES" val="69"/>
  <p:tag name="RESPONSECOUNT" val="69"/>
  <p:tag name="SLICED" val="False"/>
  <p:tag name="RESPONSES" val="5;5;5;5;1;5;5;-;-;5;5;5;5;2;1;5;1;4;2;5;5;6;5;-;4;5;5;5;5;-;5;6;1;5;4;5;2;2;4;5;3;5;4;4;5;4;5;2;5;5;5;5;5;2;2;4;5;5;6;3;5;5;2;-;6;5;5;5;5;5;3;5;5;5;"/>
  <p:tag name="CHARTSTRINGSTD" val="4 8 3 8 42 4"/>
  <p:tag name="CHARTSTRINGREV" val="4 42 8 3 8 4"/>
  <p:tag name="CHARTSTRINGSTDPER" val="0.0579710144927536 0.115942028985507 0.0434782608695652 0.115942028985507 0.608695652173913 0.0579710144927536"/>
  <p:tag name="CHARTSTRINGREVPER" val="0.0579710144927536 0.608695652173913 0.115942028985507 0.0434782608695652 0.115942028985507 0.0579710144927536"/>
  <p:tag name="ANONYMOUSTEMP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13"/>
  <p:tag name="SLIDEGUID" val="291CDAEABB954D09851E1E1F59A10941"/>
  <p:tag name="QUESTIONALIAS" val="The town should spend tax dollars attracting and retaining primary care professionals"/>
  <p:tag name="VALUES" val="No Value|smicln|No Value|smicln|No Value|smicln|No Value|smicln|No Value|smicln|No Value"/>
  <p:tag name="RESPONSESGATHERED" val="True"/>
  <p:tag name="TOTALRESPONSES" val="68"/>
  <p:tag name="RESPONSECOUNT" val="68"/>
  <p:tag name="SLICED" val="False"/>
  <p:tag name="RESPONSES" val="5;5;5;5;5;5;5;-;-;5;4;4;4;3;5;5;1;4;4;5;5;6;5;2;4;5;5;5;5;-;5;4;5;5;4;5;1;4;4;4;4;4;5;4;1;5;4;3;5;1;5;4;1;4;5;4;4;5;1;-;1;5;-;-;1;4;5;4;3;5;2;2;4;4;"/>
  <p:tag name="CHARTSTRINGSTD" val="8 3 3 23 30 1"/>
  <p:tag name="CHARTSTRINGREV" val="1 30 23 3 3 8"/>
  <p:tag name="CHARTSTRINGSTDPER" val="0.117647058823529 0.0441176470588235 0.0441176470588235 0.338235294117647 0.441176470588235 0.0147058823529412"/>
  <p:tag name="CHARTSTRINGREVPER" val="0.0147058823529412 0.441176470588235 0.338235294117647 0.0441176470588235 0.0441176470588235 0.117647058823529"/>
  <p:tag name="ANONYMOUSTEMP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trongly disagree|smicln|Disagree|smicln|Neither agree nor disagree|smicln|Agree|smicln|Strongly agree|smicln|No opinion"/>
  <p:tag name="SLIDEORDER" val="14"/>
  <p:tag name="SLIDEGUID" val="35636092439F49859D8FF7F16104CF21"/>
  <p:tag name="QUESTIONALIAS" val="The town should provide subsidized day care facilities to attract and retain more young families"/>
  <p:tag name="VALUES" val="No Value|smicln|No Value|smicln|No Value|smicln|No Value|smicln|No Value|smicln|No Value"/>
  <p:tag name="RESPONSESGATHERED" val="True"/>
  <p:tag name="TOTALRESPONSES" val="69"/>
  <p:tag name="RESPONSECOUNT" val="69"/>
  <p:tag name="SLICED" val="False"/>
  <p:tag name="RESPONSES" val="5;1;2;5;4;4;3;5;-;2;6;3;4;3;5;5;1;1;4;-;5;2;3;2;4;1;4;4;3;-;2;6;2;4;4;1;1;5;4;1;2;5;1;2;3;5;2;3;1;4;5;3;3;4;4;4;2;4;1;3;-;2;4;-;1;5;1;4;3;2;1;2;2;3;"/>
  <p:tag name="CHARTSTRINGSTD" val="13 14 12 17 11 2"/>
  <p:tag name="CHARTSTRINGREV" val="2 11 17 12 14 13"/>
  <p:tag name="CHARTSTRINGSTDPER" val="0.188405797101449 0.202898550724638 0.173913043478261 0.246376811594203 0.159420289855072 0.0289855072463768"/>
  <p:tag name="CHARTSTRINGREVPER" val="0.0289855072463768 0.159420289855072 0.246376811594203 0.173913043478261 0.202898550724638 0.188405797101449"/>
  <p:tag name="ANONYMOUSTEMP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20"/>
  <p:tag name="BULLETTYPE" val="ppBulletArabicPeriod"/>
  <p:tag name="ANSWERTEXT" val="Strongly disagree&#10;Disagree&#10;Neither agree nor disagree&#10;Agree&#10;Strongly agree&#10;No opinion"/>
  <p:tag name="OLDNUMANSWERS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15"/>
  <p:tag name="SLIDEGUID" val="90C4FFBBAA51424296F1B06883F4617E"/>
  <p:tag name="QUESTIONALIAS" val="Are you aware of the significant capital costs associated with water related infrastructure projects coming in the next couple of years?"/>
  <p:tag name="ANSWERSALIAS" val="Yes|smicln|News to me"/>
  <p:tag name="VALUES" val="No Value|smicln|No Value"/>
  <p:tag name="RESPONSESGATHERED" val="True"/>
  <p:tag name="TOTALRESPONSES" val="71"/>
  <p:tag name="RESPONSECOUNT" val="71"/>
  <p:tag name="SLICED" val="False"/>
  <p:tag name="RESPONSES" val="2;1;1;1;1;2;1;1;-;1;2;1;1;1;2;1;2;1;1;2;1;1;1;2;2;1;1;1;2;2;1;2;1;2;1;2;2;2;1;1;1;1;1;2;2;2;2;1;2;2;2;1;2;1;1;2;2;2;2;2;1;2;2;-;2;1;2;2;2;1;2;1;2;-;"/>
  <p:tag name="CHARTSTRINGSTD" val="35 36"/>
  <p:tag name="CHARTSTRINGREV" val="36 35"/>
  <p:tag name="CHARTSTRINGSTDPER" val="0.492957746478873 0.507042253521127"/>
  <p:tag name="CHARTSTRINGREVPER" val="0.507042253521127 0.492957746478873"/>
  <p:tag name="ANONYMOUSTEMP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"/>
  <p:tag name="FONTSIZE" val="20"/>
  <p:tag name="BULLETTYPE" val="ppBulletArabicPeriod"/>
  <p:tag name="ANSWERTEXT" val="Yes&#10;News to me"/>
  <p:tag name="OLDNUMANSWERS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AB690C5480480191F757837DA54E9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16"/>
  <p:tag name="SLIDEGUID" val="FFF9482B54404DCEBD23536395097397"/>
  <p:tag name="QUESTIONALIAS" val="In the past couple of years, the BMRA held a Barn Dance to raise money for its operations and to support two local charities. What fundraiser should the BMRA consider in the future?"/>
  <p:tag name="ANSWERSALIAS" val="Dinner Dance/Barn Dance|smicln|Trivia Night|smicln|Raffle Tickets|smicln|Local Concert|smicln|Dinner &amp; Keynote Speaker"/>
  <p:tag name="RESPONSESGATHERED" val="True"/>
  <p:tag name="TOTALRESPONSES" val="70"/>
  <p:tag name="RESPONSECOUNT" val="70"/>
  <p:tag name="SLICED" val="False"/>
  <p:tag name="RESPONSES" val="3;5;4;5;5;5;5;1;-;5;5;5;4;3;5;2;5;3;4;1;5;1;2;1;1;1;1;5;4;-;1;4;-;5;5;2;5;1;5;1;5;4;4;4;1;2;2;1;4;5;-;4;1;5;4;5;5;3;4;4;5;5;1;-;4;5;1;5;1;5;3;5;5;3;5;"/>
  <p:tag name="CHARTSTRINGSTD" val="16 5 6 14 29"/>
  <p:tag name="CHARTSTRINGREV" val="29 14 6 5 16"/>
  <p:tag name="CHARTSTRINGSTDPER" val="0.228571428571429 0.0714285714285714 0.0857142857142857 0.2 0.414285714285714"/>
  <p:tag name="CHARTSTRINGREVPER" val="0.414285714285714 0.2 0.0857142857142857 0.0714285714285714 0.228571428571429"/>
  <p:tag name="ANONYMOUSTEMP" val="False"/>
  <p:tag name="VALUES" val="No Value|smicln|No Value|smicln|No Value|smicln|No Value|smicln|No Val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8"/>
  <p:tag name="FONTSIZE" val="20"/>
  <p:tag name="BULLETTYPE" val="ppBulletArabicPeriod"/>
  <p:tag name="ANSWERTEXT" val="Full-Time&#10;Seasona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0"/>
  <p:tag name="FONTSIZE" val="20"/>
  <p:tag name="BULLETTYPE" val="ppBulletArabicPeriod"/>
  <p:tag name="ANSWERTEXT" val="Dinner Dance/Barn Dance&#10;Trivia Night&#10;Raffle Tickets&#10;Local Concert&#10;Dinner &amp; Keynote Speaker"/>
  <p:tag name="OLDNUMANSWERS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643</Words>
  <Application>Microsoft Office PowerPoint</Application>
  <PresentationFormat>On-screen Show (16:9)</PresentationFormat>
  <Paragraphs>155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Chart</vt:lpstr>
      <vt:lpstr>Where is your full time or seasonal residence in the Town of Blue Mountains?</vt:lpstr>
      <vt:lpstr>Are you a full-time or seasonal resident of the Town of Blue Mountains?</vt:lpstr>
      <vt:lpstr>Are you a member of Blue Mountain Ratepayer’s Association?</vt:lpstr>
      <vt:lpstr>How long have you resided or been a seasonal resident, in the Town of Blue Mountains?</vt:lpstr>
      <vt:lpstr>I am happy with the way the new Town Council is handling business so far?</vt:lpstr>
      <vt:lpstr>The Sustainable Path encourages alignment of municipal partners along the coastal route and so we should explore shared services efficiencies?</vt:lpstr>
      <vt:lpstr>I am comfortable with the way development is being managed in the Town of Blue Mountains?</vt:lpstr>
      <vt:lpstr>The most important current priorities for the Town Council should be …? (Pick 3)</vt:lpstr>
      <vt:lpstr>The current level of communication from Town Council is…?</vt:lpstr>
      <vt:lpstr>The current Town staff pay scale sees them paid at the 52% percentile of the comparator group. Town staff should be paid at the average rate for comparator communities and amounts above that should be performance-based.</vt:lpstr>
      <vt:lpstr>Over the last 10 years the town has increased its population by 50%. So has the staffing at Town Hall.  This is an appropriate increase.</vt:lpstr>
      <vt:lpstr>The Town increase in taxes for 2019 is 3% - this is an acceptable amount</vt:lpstr>
      <vt:lpstr>Where would you prefer to see your tax money spent? (pick three)</vt:lpstr>
      <vt:lpstr>Town Library expansion should be incorporated into overall growth demands for community hub(s)</vt:lpstr>
      <vt:lpstr>Short Term Accommodations are managed responsibly and the owners held sufficiently accountable for noise and other nuisances caused by their renters?</vt:lpstr>
      <vt:lpstr>Health care and a lack of doctors in the area is an issue for me</vt:lpstr>
      <vt:lpstr>The town should spend tax dollars attracting and retaining primary care professionals</vt:lpstr>
      <vt:lpstr>The town should provide subsidized day care facilities to attract and retain more young families</vt:lpstr>
      <vt:lpstr>Are you aware of the significant capital costs associated with water related infrastructure projects coming in the next couple of years?</vt:lpstr>
      <vt:lpstr>In the past couple of years, the BMRA held a Barn Dance to raise money for its operations and to support two local charities. What fundraiser should the BMRA consider in the future?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your full time or seasonal residence in the Town of Blue Mountains?</dc:title>
  <dc:creator>Windows User</dc:creator>
  <cp:lastModifiedBy>Windows User</cp:lastModifiedBy>
  <cp:revision>24</cp:revision>
  <dcterms:created xsi:type="dcterms:W3CDTF">2019-04-29T16:04:54Z</dcterms:created>
  <dcterms:modified xsi:type="dcterms:W3CDTF">2019-05-04T20:48:07Z</dcterms:modified>
</cp:coreProperties>
</file>